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8" r:id="rId2"/>
    <p:sldId id="259" r:id="rId3"/>
    <p:sldId id="311" r:id="rId4"/>
    <p:sldId id="312" r:id="rId5"/>
    <p:sldId id="313" r:id="rId6"/>
    <p:sldId id="314" r:id="rId7"/>
    <p:sldId id="315" r:id="rId8"/>
    <p:sldId id="319" r:id="rId9"/>
    <p:sldId id="320" r:id="rId10"/>
    <p:sldId id="321" r:id="rId11"/>
    <p:sldId id="322" r:id="rId12"/>
    <p:sldId id="324" r:id="rId13"/>
    <p:sldId id="323" r:id="rId14"/>
    <p:sldId id="325" r:id="rId15"/>
    <p:sldId id="327" r:id="rId16"/>
    <p:sldId id="326" r:id="rId17"/>
    <p:sldId id="328" r:id="rId18"/>
    <p:sldId id="337" r:id="rId19"/>
    <p:sldId id="329" r:id="rId20"/>
    <p:sldId id="331" r:id="rId21"/>
    <p:sldId id="330" r:id="rId22"/>
    <p:sldId id="332" r:id="rId23"/>
    <p:sldId id="333" r:id="rId24"/>
    <p:sldId id="335" r:id="rId25"/>
    <p:sldId id="334" r:id="rId26"/>
    <p:sldId id="336" r:id="rId27"/>
    <p:sldId id="339" r:id="rId28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nconsolata" panose="020B0604020202020204" charset="-18"/>
      <p:regular r:id="rId36"/>
    </p:embeddedFont>
    <p:embeddedFont>
      <p:font typeface="Nixie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AA280-95F5-4767-BB5B-64D558F7A6BD}">
  <a:tblStyle styleId="{0F5AA280-95F5-4767-BB5B-64D558F7A6B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7" autoAdjust="0"/>
    <p:restoredTop sz="72127" autoAdjust="0"/>
  </p:normalViewPr>
  <p:slideViewPr>
    <p:cSldViewPr snapToGrid="0">
      <p:cViewPr varScale="1">
        <p:scale>
          <a:sx n="71" d="100"/>
          <a:sy n="71" d="100"/>
        </p:scale>
        <p:origin x="139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4906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38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967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22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675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l-PL" baseline="0" dirty="0"/>
          </a:p>
        </p:txBody>
      </p:sp>
    </p:spTree>
    <p:extLst>
      <p:ext uri="{BB962C8B-B14F-4D97-AF65-F5344CB8AC3E}">
        <p14:creationId xmlns:p14="http://schemas.microsoft.com/office/powerpoint/2010/main" val="686203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pl-PL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pl-PL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pl-PL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l-PL" baseline="0" dirty="0"/>
          </a:p>
        </p:txBody>
      </p:sp>
    </p:spTree>
    <p:extLst>
      <p:ext uri="{BB962C8B-B14F-4D97-AF65-F5344CB8AC3E}">
        <p14:creationId xmlns:p14="http://schemas.microsoft.com/office/powerpoint/2010/main" val="1724429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61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Inconsolata"/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147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74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403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30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689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l-PL" sz="4000" baseline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40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506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l-PL" sz="4000" baseline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1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236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17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l-PL" sz="4000" baseline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5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5405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AutoNum type="arabicPeriod"/>
            </a:pPr>
            <a:r>
              <a:rPr lang="pl-PL" dirty="0" err="1"/>
              <a:t>Uzycie</a:t>
            </a:r>
            <a:r>
              <a:rPr lang="pl-PL" dirty="0"/>
              <a:t> </a:t>
            </a:r>
            <a:r>
              <a:rPr lang="pl-PL" dirty="0" err="1"/>
              <a:t>switch</a:t>
            </a:r>
            <a:endParaRPr lang="pl-PL" dirty="0"/>
          </a:p>
          <a:p>
            <a:pPr marL="228600" lvl="0" indent="-228600">
              <a:spcBef>
                <a:spcPts val="0"/>
              </a:spcBef>
              <a:buAutoNum type="arabicPeriod"/>
            </a:pPr>
            <a:r>
              <a:rPr lang="pl-PL" dirty="0"/>
              <a:t>Switch</a:t>
            </a:r>
          </a:p>
          <a:p>
            <a:pPr marL="228600" lvl="0" indent="-228600">
              <a:spcBef>
                <a:spcPts val="0"/>
              </a:spcBef>
              <a:buAutoNum type="arabicPeriod"/>
            </a:pPr>
            <a:r>
              <a:rPr lang="pl-PL"/>
              <a:t>Switch</a:t>
            </a:r>
          </a:p>
          <a:p>
            <a:pPr marL="228600" lvl="0" indent="-228600">
              <a:spcBef>
                <a:spcPts val="0"/>
              </a:spcBef>
              <a:buAutoNum type="arabicPeriod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30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06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-PL" dirty="0"/>
              <a:t>Można porównać do windy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38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48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l-PL" sz="4000" baseline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l-PL" baseline="0" dirty="0"/>
          </a:p>
        </p:txBody>
      </p:sp>
    </p:spTree>
    <p:extLst>
      <p:ext uri="{BB962C8B-B14F-4D97-AF65-F5344CB8AC3E}">
        <p14:creationId xmlns:p14="http://schemas.microsoft.com/office/powerpoint/2010/main" val="49249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33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3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8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000"/>
            </a:lvl1pPr>
            <a:lvl2pPr lvl="1" algn="ctr" rtl="0">
              <a:spcBef>
                <a:spcPts val="0"/>
              </a:spcBef>
              <a:buSzPct val="100000"/>
              <a:defRPr sz="3000"/>
            </a:lvl2pPr>
            <a:lvl3pPr lvl="2" algn="ctr" rtl="0">
              <a:spcBef>
                <a:spcPts val="0"/>
              </a:spcBef>
              <a:buSzPct val="100000"/>
              <a:defRPr sz="3000"/>
            </a:lvl3pPr>
            <a:lvl4pPr lvl="3" algn="ctr" rtl="0">
              <a:spcBef>
                <a:spcPts val="0"/>
              </a:spcBef>
              <a:buSzPct val="100000"/>
              <a:defRPr sz="3000"/>
            </a:lvl4pPr>
            <a:lvl5pPr lvl="4" algn="ctr" rtl="0">
              <a:spcBef>
                <a:spcPts val="0"/>
              </a:spcBef>
              <a:buSzPct val="100000"/>
              <a:defRPr sz="3000"/>
            </a:lvl5pPr>
            <a:lvl6pPr lvl="5" algn="ctr" rtl="0">
              <a:spcBef>
                <a:spcPts val="0"/>
              </a:spcBef>
              <a:buSzPct val="100000"/>
              <a:defRPr sz="3000"/>
            </a:lvl6pPr>
            <a:lvl7pPr lvl="6" algn="ctr" rtl="0">
              <a:spcBef>
                <a:spcPts val="0"/>
              </a:spcBef>
              <a:buSzPct val="100000"/>
              <a:defRPr sz="3000"/>
            </a:lvl7pPr>
            <a:lvl8pPr lvl="7" algn="ctr" rtl="0">
              <a:spcBef>
                <a:spcPts val="0"/>
              </a:spcBef>
              <a:buSzPct val="100000"/>
              <a:defRPr sz="3000"/>
            </a:lvl8pPr>
            <a:lvl9pPr lvl="8" algn="ctr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737625" y="2687652"/>
            <a:ext cx="5668800" cy="49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29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 algn="ctr" rtl="0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29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29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669127" y="1519600"/>
            <a:ext cx="3226199" cy="300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29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5" cy="5864919"/>
            <a:chOff x="-76804" y="-364106"/>
            <a:chExt cx="9492215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1" y="-262199"/>
              <a:ext cx="900975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7" y="3634822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19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49" y="858648"/>
              <a:ext cx="836761" cy="836761"/>
            </a:xfrm>
            <a:custGeom>
              <a:avLst/>
              <a:gdLst/>
              <a:ahLst/>
              <a:cxnLst/>
              <a:rect l="0" t="0" r="0" b="0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5" y="3768355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5" y="131851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6" y="456711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3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2" y="4473450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6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49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8" y="4473462"/>
              <a:ext cx="621102" cy="475234"/>
            </a:xfrm>
            <a:custGeom>
              <a:avLst/>
              <a:gdLst/>
              <a:ahLst/>
              <a:cxnLst/>
              <a:rect l="0" t="0" r="0" b="0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1" y="1506795"/>
              <a:ext cx="486329" cy="462607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8" cy="885028"/>
            </a:xfrm>
            <a:custGeom>
              <a:avLst/>
              <a:gdLst/>
              <a:ahLst/>
              <a:cxnLst/>
              <a:rect l="0" t="0" r="0" b="0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760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8E7CC3"/>
              </a:buClr>
              <a:buSzPct val="100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48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48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 idx="4294967295"/>
          </p:nvPr>
        </p:nvSpPr>
        <p:spPr>
          <a:xfrm>
            <a:off x="1636545" y="3069761"/>
            <a:ext cx="5859300" cy="59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6D9EEB"/>
                </a:solidFill>
              </a:rPr>
              <a:t>Hello</a:t>
            </a:r>
            <a:r>
              <a:rPr lang="pl-PL" sz="6000" dirty="0">
                <a:solidFill>
                  <a:srgbClr val="6D9EEB"/>
                </a:solidFill>
              </a:rPr>
              <a:t> Java</a:t>
            </a:r>
            <a:r>
              <a:rPr lang="en" sz="6000" dirty="0">
                <a:solidFill>
                  <a:srgbClr val="6D9EEB"/>
                </a:solidFill>
              </a:rPr>
              <a:t>!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61" y="699855"/>
            <a:ext cx="2219267" cy="2202828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397551" y="4627984"/>
            <a:ext cx="550506" cy="51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534"/>
            <a:ext cx="4645367" cy="5076825"/>
          </a:xfrm>
          <a:prstGeom prst="rect">
            <a:avLst/>
          </a:prstGeom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l-P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Tablice są jak… taca z miejscem na Piwa  </a:t>
            </a:r>
          </a:p>
        </p:txBody>
      </p:sp>
      <p:sp>
        <p:nvSpPr>
          <p:cNvPr id="7" name="Prostokąt 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11</a:t>
            </a:r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4535714" y="1378857"/>
            <a:ext cx="3951060" cy="34312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>
              <a:buFont typeface="Inconsolata"/>
              <a:buNone/>
            </a:pPr>
            <a:r>
              <a:rPr lang="pl-PL" dirty="0">
                <a:latin typeface="Bookman Old Style" panose="02050604050505020204" pitchFamily="18" charset="0"/>
              </a:rPr>
              <a:t>Tablice możemy potraktować jak tackę z dziurami na coś(zmienne). Jeśli jest ona na piwa możemy na nią włożyć tylko piwa i tylko tyle ile mamy miejsca, mamy również do każdego piwa dostęp z poziomu jego pozycji w tablicy. Nawet jak włożymy 4 piwa do naszej tacki to i tak zawsze zajmuje ona tyle samo miejsca w pamięci na ile była stworzona.</a:t>
            </a:r>
          </a:p>
          <a:p>
            <a:pPr>
              <a:buFont typeface="Inconsolata"/>
              <a:buNone/>
            </a:pPr>
            <a:endParaRPr lang="pl-PL" dirty="0"/>
          </a:p>
          <a:p>
            <a:pPr>
              <a:buFont typeface="Inconsolata"/>
              <a:buNone/>
            </a:pPr>
            <a:endParaRPr lang="pl-PL" dirty="0"/>
          </a:p>
          <a:p>
            <a:pPr>
              <a:buFont typeface="Inconsolata"/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000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4294967295"/>
          </p:nvPr>
        </p:nvSpPr>
        <p:spPr>
          <a:xfrm>
            <a:off x="3422650" y="0"/>
            <a:ext cx="1809750" cy="98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l-PL" sz="1800" dirty="0">
                <a:latin typeface="Calibri Light" panose="020F0302020204030204" pitchFamily="34" charset="0"/>
                <a:ea typeface="Nixie One"/>
                <a:cs typeface="Calibri Light" panose="020F0302020204030204" pitchFamily="34" charset="0"/>
                <a:sym typeface="Nixie One"/>
              </a:rPr>
              <a:t>Rodzaje Tablic</a:t>
            </a:r>
            <a:endParaRPr lang="en" sz="1800" dirty="0">
              <a:latin typeface="Calibri Light" panose="020F0302020204030204" pitchFamily="34" charset="0"/>
              <a:ea typeface="Nixie One"/>
              <a:cs typeface="Calibri Light" panose="020F0302020204030204" pitchFamily="34" charset="0"/>
              <a:sym typeface="Nixie One"/>
            </a:endParaRPr>
          </a:p>
        </p:txBody>
      </p:sp>
      <p:sp>
        <p:nvSpPr>
          <p:cNvPr id="5" name="Shape 422"/>
          <p:cNvSpPr txBox="1">
            <a:spLocks/>
          </p:cNvSpPr>
          <p:nvPr/>
        </p:nvSpPr>
        <p:spPr>
          <a:xfrm>
            <a:off x="1285875" y="319088"/>
            <a:ext cx="2286000" cy="9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r">
              <a:spcBef>
                <a:spcPts val="0"/>
              </a:spcBef>
              <a:buFont typeface="Inconsolata"/>
              <a:buNone/>
            </a:pPr>
            <a:r>
              <a:rPr lang="pl-PL" sz="1800" dirty="0">
                <a:latin typeface="Calibri Light" panose="020F0302020204030204" pitchFamily="34" charset="0"/>
                <a:ea typeface="Nixie One"/>
                <a:cs typeface="Calibri Light" panose="020F0302020204030204" pitchFamily="34" charset="0"/>
                <a:sym typeface="Nixie One"/>
              </a:rPr>
              <a:t>Jednowymiarowe</a:t>
            </a:r>
            <a:endParaRPr lang="en" sz="1800" dirty="0">
              <a:latin typeface="Calibri Light" panose="020F0302020204030204" pitchFamily="34" charset="0"/>
              <a:ea typeface="Nixie One"/>
              <a:cs typeface="Calibri Light" panose="020F0302020204030204" pitchFamily="34" charset="0"/>
              <a:sym typeface="Nixie One"/>
            </a:endParaRPr>
          </a:p>
        </p:txBody>
      </p:sp>
      <p:sp>
        <p:nvSpPr>
          <p:cNvPr id="6" name="Shape 422"/>
          <p:cNvSpPr txBox="1">
            <a:spLocks/>
          </p:cNvSpPr>
          <p:nvPr/>
        </p:nvSpPr>
        <p:spPr>
          <a:xfrm>
            <a:off x="4875046" y="304930"/>
            <a:ext cx="2286000" cy="9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r">
              <a:spcBef>
                <a:spcPts val="0"/>
              </a:spcBef>
              <a:buFont typeface="Inconsolata"/>
              <a:buNone/>
            </a:pPr>
            <a:r>
              <a:rPr lang="pl-PL" sz="1800" dirty="0">
                <a:latin typeface="Calibri Light" panose="020F0302020204030204" pitchFamily="34" charset="0"/>
                <a:ea typeface="Nixie One"/>
                <a:cs typeface="Calibri Light" panose="020F0302020204030204" pitchFamily="34" charset="0"/>
                <a:sym typeface="Nixie One"/>
              </a:rPr>
              <a:t>Dwuwymiarowe</a:t>
            </a:r>
            <a:endParaRPr lang="en" sz="1800" dirty="0">
              <a:latin typeface="Calibri Light" panose="020F0302020204030204" pitchFamily="34" charset="0"/>
              <a:ea typeface="Nixie One"/>
              <a:cs typeface="Calibri Light" panose="020F0302020204030204" pitchFamily="34" charset="0"/>
              <a:sym typeface="Nixie One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12" y="1308888"/>
            <a:ext cx="3665996" cy="28852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6" y="1213637"/>
            <a:ext cx="728479" cy="2980525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53" y="1128482"/>
            <a:ext cx="2970215" cy="3246086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7980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 idx="4294967295"/>
          </p:nvPr>
        </p:nvSpPr>
        <p:spPr>
          <a:xfrm>
            <a:off x="2200823" y="2223758"/>
            <a:ext cx="49185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6000" dirty="0"/>
              <a:t>Uwaga!</a:t>
            </a:r>
            <a:endParaRPr lang="en" sz="6000" dirty="0"/>
          </a:p>
        </p:txBody>
      </p:sp>
      <p:sp>
        <p:nvSpPr>
          <p:cNvPr id="297" name="Shape 297"/>
          <p:cNvSpPr txBox="1">
            <a:spLocks noGrp="1"/>
          </p:cNvSpPr>
          <p:nvPr>
            <p:ph type="subTitle" idx="4294967295"/>
          </p:nvPr>
        </p:nvSpPr>
        <p:spPr>
          <a:xfrm>
            <a:off x="1491423" y="3250571"/>
            <a:ext cx="6385752" cy="1377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sz="1800" dirty="0">
                <a:latin typeface="Bookman Old Style" panose="02050604050505020204" pitchFamily="18" charset="0"/>
              </a:rPr>
              <a:t>W programowaniu numerowanie elementów tablicy zaczyna się od 0 dlatego jeśli utworzymy tablicę o rozmiarze 5 to elementy są numerowane od 0 do 4;</a:t>
            </a:r>
          </a:p>
        </p:txBody>
      </p:sp>
      <p:sp>
        <p:nvSpPr>
          <p:cNvPr id="298" name="Shape 298"/>
          <p:cNvSpPr/>
          <p:nvPr/>
        </p:nvSpPr>
        <p:spPr>
          <a:xfrm>
            <a:off x="4335228" y="1712962"/>
            <a:ext cx="322925" cy="29318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9" name="Shape 299"/>
          <p:cNvGrpSpPr/>
          <p:nvPr/>
        </p:nvGrpSpPr>
        <p:grpSpPr>
          <a:xfrm>
            <a:off x="4469842" y="531413"/>
            <a:ext cx="1383428" cy="1315793"/>
            <a:chOff x="6654650" y="3665275"/>
            <a:chExt cx="409100" cy="409125"/>
          </a:xfrm>
        </p:grpSpPr>
        <p:sp>
          <p:nvSpPr>
            <p:cNvPr id="300" name="Shape 30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2" name="Shape 302"/>
          <p:cNvGrpSpPr/>
          <p:nvPr/>
        </p:nvGrpSpPr>
        <p:grpSpPr>
          <a:xfrm rot="1056884">
            <a:off x="3374899" y="1609993"/>
            <a:ext cx="914005" cy="869161"/>
            <a:chOff x="570875" y="4322250"/>
            <a:chExt cx="443300" cy="443325"/>
          </a:xfrm>
        </p:grpSpPr>
        <p:sp>
          <p:nvSpPr>
            <p:cNvPr id="303" name="Shape 30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7" name="Shape 307"/>
          <p:cNvSpPr/>
          <p:nvPr/>
        </p:nvSpPr>
        <p:spPr>
          <a:xfrm rot="2466561">
            <a:off x="3452601" y="935773"/>
            <a:ext cx="448638" cy="4073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 rot="-1609299">
            <a:off x="4024826" y="1121718"/>
            <a:ext cx="322880" cy="2931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 rot="2926312">
            <a:off x="4690078" y="1430320"/>
            <a:ext cx="241800" cy="21952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 rot="-1609224">
            <a:off x="4055304" y="372399"/>
            <a:ext cx="447421" cy="41425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Prostokąt 1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13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607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Tablica jednowymiarowa</a:t>
            </a:r>
            <a:endParaRPr lang="e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43847" y="1365290"/>
            <a:ext cx="2569320" cy="609834"/>
          </a:xfrm>
          <a:prstGeom prst="wedgeRectCallout">
            <a:avLst>
              <a:gd name="adj1" fmla="val 56640"/>
              <a:gd name="adj2" fmla="val -43326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Tablica rozmiarów butów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14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5" name="Shape 387"/>
          <p:cNvSpPr/>
          <p:nvPr/>
        </p:nvSpPr>
        <p:spPr>
          <a:xfrm>
            <a:off x="3740798" y="1228491"/>
            <a:ext cx="4974577" cy="3730491"/>
          </a:xfrm>
          <a:prstGeom prst="wedgeRectCallout">
            <a:avLst>
              <a:gd name="adj1" fmla="val -56908"/>
              <a:gd name="adj2" fmla="val -44788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int bootSizeTab[] = new int[5];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[] bootSizeTab = new int[5];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int[] bootSizeTab = {24, 25, 26, 27, 28};</a:t>
            </a: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n = 5;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[] bootSizeTab = new int[n];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//Do elementu w tablicy możemy się odwołać przez index np. </a:t>
            </a:r>
            <a:b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[1] = 45;</a:t>
            </a: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[1] =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[3] - 2;</a:t>
            </a: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= bootSizeTab[0];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bootSizeTab.length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(); // zwraca nam długość tablicy</a:t>
            </a: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41" y="2192614"/>
            <a:ext cx="1338513" cy="2164756"/>
          </a:xfrm>
          <a:prstGeom prst="rect">
            <a:avLst/>
          </a:prstGeom>
        </p:spPr>
      </p:pic>
      <p:sp>
        <p:nvSpPr>
          <p:cNvPr id="12" name="Shape 392"/>
          <p:cNvSpPr/>
          <p:nvPr/>
        </p:nvSpPr>
        <p:spPr>
          <a:xfrm>
            <a:off x="7573447" y="1088174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</p:spTree>
    <p:extLst>
      <p:ext uri="{BB962C8B-B14F-4D97-AF65-F5344CB8AC3E}">
        <p14:creationId xmlns:p14="http://schemas.microsoft.com/office/powerpoint/2010/main" val="85318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Tablica dwuwymiarowa</a:t>
            </a:r>
            <a:endParaRPr lang="e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43847" y="1365289"/>
            <a:ext cx="2522910" cy="739735"/>
          </a:xfrm>
          <a:prstGeom prst="wedgeRectCallout">
            <a:avLst>
              <a:gd name="adj1" fmla="val 56640"/>
              <a:gd name="adj2" fmla="val -43326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Dwuwymiarowa tablica rozmiarów butów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15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5" name="Shape 387"/>
          <p:cNvSpPr/>
          <p:nvPr/>
        </p:nvSpPr>
        <p:spPr>
          <a:xfrm>
            <a:off x="3740798" y="1228491"/>
            <a:ext cx="4974577" cy="3768825"/>
          </a:xfrm>
          <a:prstGeom prst="wedgeRectCallout">
            <a:avLst>
              <a:gd name="adj1" fmla="val -56908"/>
              <a:gd name="adj2" fmla="val -44788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int bootSizeTab[ ][ ] = new int[5][3];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 ][ ] bootSizeTab = new int[5][3];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n = 5;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 ][ ] bootSizeTab = new int[n][n];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//Do elementu w tablicy możemy się odwołać przez index np. </a:t>
            </a:r>
            <a:b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[1][1] = 45;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bootSizeTab[2][1] = bootSizeTab[2][0] - 2;</a:t>
            </a: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= bootSizeTab[0][1];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bootSizeTab.length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(); // zwraca ilość wierszy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bootSizeTab[0].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length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(); // zwraca ilość kolumn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61" y="2216129"/>
            <a:ext cx="1802464" cy="2144108"/>
          </a:xfrm>
          <a:prstGeom prst="rect">
            <a:avLst/>
          </a:prstGeom>
        </p:spPr>
      </p:pic>
      <p:sp>
        <p:nvSpPr>
          <p:cNvPr id="12" name="Shape 392"/>
          <p:cNvSpPr/>
          <p:nvPr/>
        </p:nvSpPr>
        <p:spPr>
          <a:xfrm>
            <a:off x="7548488" y="1088174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</p:spTree>
    <p:extLst>
      <p:ext uri="{BB962C8B-B14F-4D97-AF65-F5344CB8AC3E}">
        <p14:creationId xmlns:p14="http://schemas.microsoft.com/office/powerpoint/2010/main" val="156966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ctrTitle" idx="4294967295"/>
          </p:nvPr>
        </p:nvSpPr>
        <p:spPr>
          <a:xfrm>
            <a:off x="695325" y="2198325"/>
            <a:ext cx="7943849" cy="59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6000" dirty="0">
                <a:solidFill>
                  <a:srgbClr val="6D9EEB"/>
                </a:solidFill>
              </a:rPr>
              <a:t>Podstawowe pętle </a:t>
            </a:r>
            <a:br>
              <a:rPr lang="pl-PL" sz="6000" dirty="0">
                <a:solidFill>
                  <a:srgbClr val="6D9EEB"/>
                </a:solidFill>
              </a:rPr>
            </a:br>
            <a:r>
              <a:rPr lang="pl-PL" sz="6000" dirty="0">
                <a:solidFill>
                  <a:srgbClr val="6D9EEB"/>
                </a:solidFill>
              </a:rPr>
              <a:t>for, </a:t>
            </a:r>
            <a:r>
              <a:rPr lang="pl-PL" sz="6000" dirty="0" err="1">
                <a:solidFill>
                  <a:srgbClr val="6D9EEB"/>
                </a:solidFill>
              </a:rPr>
              <a:t>while</a:t>
            </a:r>
            <a:r>
              <a:rPr lang="pl-PL" sz="6000" dirty="0">
                <a:solidFill>
                  <a:srgbClr val="6D9EEB"/>
                </a:solidFill>
              </a:rPr>
              <a:t>, do while</a:t>
            </a:r>
            <a:endParaRPr lang="en" sz="6000" dirty="0">
              <a:solidFill>
                <a:srgbClr val="6D9EEB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16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567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1233013" y="250596"/>
            <a:ext cx="6867524" cy="7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będzie się powtarzała </a:t>
            </a:r>
            <a:b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dopóki nie spełni określonego warunku logicznego</a:t>
            </a:r>
          </a:p>
        </p:txBody>
      </p:sp>
      <p:sp>
        <p:nvSpPr>
          <p:cNvPr id="7" name="Prostokąt 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17</a:t>
            </a:r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709613" y="1283607"/>
            <a:ext cx="7724774" cy="6690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18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ctr">
              <a:buFont typeface="Inconsolata"/>
              <a:buNone/>
            </a:pPr>
            <a:r>
              <a:rPr lang="pl-PL" dirty="0">
                <a:latin typeface="Bookman Old Style" panose="02050604050505020204" pitchFamily="18" charset="0"/>
              </a:rPr>
              <a:t>Jest trochę jak pies uganiający się za swoim ogonem.</a:t>
            </a:r>
          </a:p>
          <a:p>
            <a:pPr algn="ctr">
              <a:buNone/>
            </a:pPr>
            <a:r>
              <a:rPr lang="pl-PL" dirty="0">
                <a:latin typeface="Bookman Old Style" panose="02050604050505020204" pitchFamily="18" charset="0"/>
              </a:rPr>
              <a:t>Będzie się kręcił w kółko póki go nie złapię (warunek logiczny).</a:t>
            </a:r>
          </a:p>
          <a:p>
            <a:pPr>
              <a:buFont typeface="Inconsolata"/>
              <a:buNone/>
            </a:pPr>
            <a:endParaRPr lang="pl-PL" dirty="0">
              <a:latin typeface="Bookman Old Style" panose="02050604050505020204" pitchFamily="18" charset="0"/>
            </a:endParaRPr>
          </a:p>
          <a:p>
            <a:pPr>
              <a:buFont typeface="Inconsolata"/>
              <a:buNone/>
            </a:pPr>
            <a:endParaRPr lang="pl-PL" dirty="0">
              <a:latin typeface="Bookman Old Style" panose="02050604050505020204" pitchFamily="18" charset="0"/>
            </a:endParaRPr>
          </a:p>
          <a:p>
            <a:pPr>
              <a:buFont typeface="Inconsolata"/>
              <a:buNone/>
            </a:pPr>
            <a:endParaRPr lang="pl-PL" dirty="0">
              <a:latin typeface="Bookman Old Style" panose="02050604050505020204" pitchFamily="18" charset="0"/>
            </a:endParaRPr>
          </a:p>
          <a:p>
            <a:pPr>
              <a:buFont typeface="Inconsolata"/>
              <a:buNone/>
            </a:pPr>
            <a:endParaRPr lang="pl-PL" dirty="0">
              <a:latin typeface="Bookman Old Style" panose="02050604050505020204" pitchFamily="18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37" y="1952625"/>
            <a:ext cx="6409876" cy="30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0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809625" y="1177633"/>
            <a:ext cx="3665250" cy="337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pl-PL" dirty="0">
                <a:latin typeface="Bookman Old Style" panose="02050604050505020204" pitchFamily="18" charset="0"/>
              </a:rPr>
              <a:t>Prosty test logiczny można przeprowadzić, sprawdzając wartość zmiennej przy wykorzystaniu operatora porównania, takiego jak:</a:t>
            </a:r>
          </a:p>
          <a:p>
            <a:pPr lvl="0">
              <a:buNone/>
            </a:pPr>
            <a:r>
              <a:rPr lang="pl-PL" dirty="0">
                <a:latin typeface="Bookman Old Style" panose="02050604050505020204" pitchFamily="18" charset="0"/>
              </a:rPr>
              <a:t> &lt; (mniejszy niż),</a:t>
            </a:r>
          </a:p>
          <a:p>
            <a:pPr>
              <a:buNone/>
            </a:pPr>
            <a:r>
              <a:rPr lang="pl-PL" dirty="0">
                <a:latin typeface="Bookman Old Style" panose="02050604050505020204" pitchFamily="18" charset="0"/>
              </a:rPr>
              <a:t> &lt;= (mniejszy niż lub równy),</a:t>
            </a:r>
          </a:p>
          <a:p>
            <a:pPr lvl="0">
              <a:buNone/>
            </a:pPr>
            <a:r>
              <a:rPr lang="pl-PL" dirty="0">
                <a:latin typeface="Bookman Old Style" panose="02050604050505020204" pitchFamily="18" charset="0"/>
              </a:rPr>
              <a:t> &gt; (większy niż),</a:t>
            </a:r>
          </a:p>
          <a:p>
            <a:pPr>
              <a:buNone/>
            </a:pPr>
            <a:r>
              <a:rPr lang="pl-PL" dirty="0">
                <a:latin typeface="Bookman Old Style" panose="02050604050505020204" pitchFamily="18" charset="0"/>
              </a:rPr>
              <a:t> &gt;= (większy niż lub równy),</a:t>
            </a:r>
          </a:p>
          <a:p>
            <a:pPr>
              <a:buNone/>
            </a:pPr>
            <a:r>
              <a:rPr lang="pl-PL" dirty="0">
                <a:latin typeface="Bookman Old Style" panose="02050604050505020204" pitchFamily="18" charset="0"/>
              </a:rPr>
              <a:t> != (nierówny),</a:t>
            </a:r>
          </a:p>
          <a:p>
            <a:pPr lvl="0">
              <a:buNone/>
            </a:pPr>
            <a:r>
              <a:rPr lang="pl-PL" dirty="0">
                <a:latin typeface="Bookman Old Style" panose="02050604050505020204" pitchFamily="18" charset="0"/>
              </a:rPr>
              <a:t> == (tak, to są dwa znaki równości).</a:t>
            </a:r>
            <a:endParaRPr lang="en" dirty="0">
              <a:latin typeface="Bookman Old Style" panose="02050604050505020204" pitchFamily="18" charset="0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Warunek Logiczny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2"/>
          </p:nvPr>
        </p:nvSpPr>
        <p:spPr>
          <a:xfrm>
            <a:off x="4783427" y="1177633"/>
            <a:ext cx="3598573" cy="300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pl-PL" dirty="0">
                <a:latin typeface="Bookman Old Style" panose="02050604050505020204" pitchFamily="18" charset="0"/>
              </a:rPr>
              <a:t>Zwróćmy uwagę na</a:t>
            </a:r>
          </a:p>
          <a:p>
            <a:pPr lvl="0">
              <a:buNone/>
            </a:pPr>
            <a:r>
              <a:rPr lang="pl-PL" dirty="0">
                <a:latin typeface="Bookman Old Style" panose="02050604050505020204" pitchFamily="18" charset="0"/>
              </a:rPr>
              <a:t>różnice między operatorem przypisania ( = ) oraz operatorem równości ( == ). Wielu programistów niechcący wpisuje = tam, gdzie w rzeczywistości chcieli umieścić ==.</a:t>
            </a:r>
            <a:endParaRPr lang="en" dirty="0">
              <a:latin typeface="Bookman Old Style" panose="02050604050505020204" pitchFamily="18" charset="0"/>
            </a:endParaRPr>
          </a:p>
        </p:txBody>
      </p:sp>
      <p:sp>
        <p:nvSpPr>
          <p:cNvPr id="5" name="Shape 316"/>
          <p:cNvSpPr txBox="1">
            <a:spLocks/>
          </p:cNvSpPr>
          <p:nvPr/>
        </p:nvSpPr>
        <p:spPr>
          <a:xfrm>
            <a:off x="4241560" y="4007500"/>
            <a:ext cx="3663298" cy="81218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pl-PL" dirty="0"/>
              <a:t>Np. 1 &lt;= 2  (true)</a:t>
            </a:r>
          </a:p>
          <a:p>
            <a:r>
              <a:rPr lang="pl-PL" dirty="0"/>
              <a:t>"tekst1" == "tekst2" (flase)</a:t>
            </a:r>
            <a:endParaRPr lang="en" dirty="0"/>
          </a:p>
        </p:txBody>
      </p:sp>
      <p:sp>
        <p:nvSpPr>
          <p:cNvPr id="6" name="Prostokąt 5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18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7" name="Shape 392"/>
          <p:cNvSpPr/>
          <p:nvPr/>
        </p:nvSpPr>
        <p:spPr>
          <a:xfrm>
            <a:off x="6659882" y="3873778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</p:spTree>
    <p:extLst>
      <p:ext uri="{BB962C8B-B14F-4D97-AF65-F5344CB8AC3E}">
        <p14:creationId xmlns:p14="http://schemas.microsoft.com/office/powerpoint/2010/main" val="102259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19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51" y="1842546"/>
            <a:ext cx="7414602" cy="2615154"/>
          </a:xfrm>
          <a:prstGeom prst="rect">
            <a:avLst/>
          </a:prstGeom>
        </p:spPr>
      </p:pic>
      <p:sp>
        <p:nvSpPr>
          <p:cNvPr id="19" name="Shape 297"/>
          <p:cNvSpPr txBox="1">
            <a:spLocks/>
          </p:cNvSpPr>
          <p:nvPr/>
        </p:nvSpPr>
        <p:spPr>
          <a:xfrm>
            <a:off x="1126094" y="307346"/>
            <a:ext cx="6844175" cy="190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ctr">
              <a:spcBef>
                <a:spcPts val="0"/>
              </a:spcBef>
              <a:buFont typeface="Inconsolata"/>
              <a:buNone/>
            </a:pP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Dodatkowo możemy użyć kilku testów logicznych w jednym if() łącząc je poprzez </a:t>
            </a:r>
          </a:p>
          <a:p>
            <a:pPr algn="ctr">
              <a:spcBef>
                <a:spcPts val="0"/>
              </a:spcBef>
              <a:buNone/>
            </a:pP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|| co znaczy „lub” (jeden lub drugi warunek spełniony)</a:t>
            </a:r>
            <a:b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&amp;&amp; co oznacza „i” (obydwa warunki muszą być spełnione)</a:t>
            </a:r>
            <a:b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tak jak poniżej</a:t>
            </a:r>
            <a:endParaRPr lang="en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5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</a:t>
            </a:r>
            <a:r>
              <a:rPr lang="pl-PL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while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332314" y="1689926"/>
            <a:ext cx="728925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sp>
        <p:nvSpPr>
          <p:cNvPr id="8" name="Shape 290"/>
          <p:cNvSpPr txBox="1">
            <a:spLocks/>
          </p:cNvSpPr>
          <p:nvPr/>
        </p:nvSpPr>
        <p:spPr>
          <a:xfrm>
            <a:off x="4775201" y="1144375"/>
            <a:ext cx="3846372" cy="742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pl-PL" dirty="0"/>
              <a:t>int </a:t>
            </a:r>
            <a:r>
              <a:rPr lang="pl-PL" dirty="0" err="1"/>
              <a:t>paliwoWLitrach</a:t>
            </a:r>
            <a:r>
              <a:rPr lang="pl-PL" dirty="0"/>
              <a:t> = 20;</a:t>
            </a:r>
            <a:endParaRPr lang="en" dirty="0"/>
          </a:p>
        </p:txBody>
      </p:sp>
      <p:sp>
        <p:nvSpPr>
          <p:cNvPr id="7" name="Prostokąt 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20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80" y="1144375"/>
            <a:ext cx="5088439" cy="39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3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6000" dirty="0">
                <a:solidFill>
                  <a:srgbClr val="6D9EEB"/>
                </a:solidFill>
              </a:rPr>
              <a:t>2</a:t>
            </a:r>
            <a:r>
              <a:rPr lang="en" sz="6000" dirty="0">
                <a:solidFill>
                  <a:srgbClr val="6D9EEB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pl-PL" dirty="0"/>
              <a:t>Podstawy Programowania w Javie</a:t>
            </a:r>
            <a:endParaRPr lang="en" dirty="0"/>
          </a:p>
        </p:txBody>
      </p:sp>
      <p:sp>
        <p:nvSpPr>
          <p:cNvPr id="280" name="Shape 280"/>
          <p:cNvSpPr txBox="1">
            <a:spLocks noGrp="1"/>
          </p:cNvSpPr>
          <p:nvPr>
            <p:ph type="subTitle" idx="1"/>
          </p:nvPr>
        </p:nvSpPr>
        <p:spPr>
          <a:xfrm>
            <a:off x="1737625" y="2687652"/>
            <a:ext cx="5668800" cy="49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dirty="0"/>
              <a:t>Instrukcja Switch, Tablice zmiennych, Pętle</a:t>
            </a:r>
            <a:endParaRPr lang="en" dirty="0"/>
          </a:p>
        </p:txBody>
      </p:sp>
      <p:sp>
        <p:nvSpPr>
          <p:cNvPr id="6" name="Prostokąt 5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7" y="2416041"/>
            <a:ext cx="2581275" cy="2581275"/>
          </a:xfrm>
          <a:prstGeom prst="rect">
            <a:avLst/>
          </a:prstGeom>
        </p:spPr>
      </p:pic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while cd.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41864" y="1408651"/>
            <a:ext cx="2717732" cy="911571"/>
          </a:xfrm>
          <a:prstGeom prst="wedgeRectCallout">
            <a:avLst>
              <a:gd name="adj1" fmla="val 52920"/>
              <a:gd name="adj2" fmla="val -48251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 err="1">
                <a:solidFill>
                  <a:srgbClr val="FFFFFF"/>
                </a:solidFill>
                <a:latin typeface="Calibri Light" panose="020F0302020204030204" pitchFamily="34" charset="0"/>
                <a:ea typeface="Inconsolata"/>
                <a:cs typeface="Calibri Light" panose="020F0302020204030204" pitchFamily="34" charset="0"/>
                <a:sym typeface="Inconsolata"/>
              </a:rPr>
              <a:t>while</a:t>
            </a:r>
            <a:endParaRPr lang="pl-PL" dirty="0">
              <a:solidFill>
                <a:srgbClr val="FFFFFF"/>
              </a:solidFill>
              <a:latin typeface="Calibri Light" panose="020F0302020204030204" pitchFamily="34" charset="0"/>
              <a:ea typeface="Inconsolata"/>
              <a:cs typeface="Calibri Light" panose="020F0302020204030204" pitchFamily="34" charset="0"/>
              <a:sym typeface="Inconsolat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Calibri Light" panose="020F0302020204030204" pitchFamily="34" charset="0"/>
                <a:ea typeface="Inconsolata"/>
                <a:cs typeface="Calibri Light" panose="020F0302020204030204" pitchFamily="34" charset="0"/>
                <a:sym typeface="Inconsolata"/>
              </a:rPr>
              <a:t>(dopóki warunek jest prawdą)</a:t>
            </a:r>
            <a:endParaRPr lang="en" dirty="0">
              <a:solidFill>
                <a:srgbClr val="FFFFFF"/>
              </a:solidFill>
              <a:latin typeface="Calibri Light" panose="020F0302020204030204" pitchFamily="34" charset="0"/>
              <a:ea typeface="Inconsolata"/>
              <a:cs typeface="Calibri Light" panose="020F0302020204030204" pitchFamily="34" charset="0"/>
              <a:sym typeface="Inconsolata"/>
            </a:endParaRPr>
          </a:p>
        </p:txBody>
      </p:sp>
      <p:sp>
        <p:nvSpPr>
          <p:cNvPr id="14" name="Shape 387"/>
          <p:cNvSpPr/>
          <p:nvPr/>
        </p:nvSpPr>
        <p:spPr>
          <a:xfrm>
            <a:off x="3789370" y="1369868"/>
            <a:ext cx="4715601" cy="2973531"/>
          </a:xfrm>
          <a:prstGeom prst="wedgeRectCallout">
            <a:avLst>
              <a:gd name="adj1" fmla="val -58457"/>
              <a:gd name="adj2" fmla="val -47031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 ] =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[5];</a:t>
            </a: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index = 0;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while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(index &lt;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sizeTab.lenght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() ) {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   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System.out.println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(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index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]);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    index++;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}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21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3" name="Shape 392"/>
          <p:cNvSpPr/>
          <p:nvPr/>
        </p:nvSpPr>
        <p:spPr>
          <a:xfrm>
            <a:off x="7346315" y="1221895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983" y="1673669"/>
            <a:ext cx="799554" cy="12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For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332314" y="1689926"/>
            <a:ext cx="728925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sp>
        <p:nvSpPr>
          <p:cNvPr id="7" name="Prostokąt 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22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00" y="1384866"/>
            <a:ext cx="5821362" cy="38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0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for cd.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41864" y="1408651"/>
            <a:ext cx="2542240" cy="911571"/>
          </a:xfrm>
          <a:prstGeom prst="wedgeRectCallout">
            <a:avLst>
              <a:gd name="adj1" fmla="val 61020"/>
              <a:gd name="adj2" fmla="val -50109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Calibri Light" panose="020F0302020204030204" pitchFamily="34" charset="0"/>
                <a:ea typeface="Inconsolata"/>
                <a:cs typeface="Calibri Light" panose="020F0302020204030204" pitchFamily="34" charset="0"/>
                <a:sym typeface="Inconsolata"/>
              </a:rPr>
              <a:t>for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Calibri Light" panose="020F0302020204030204" pitchFamily="34" charset="0"/>
                <a:ea typeface="Inconsolata"/>
                <a:cs typeface="Calibri Light" panose="020F0302020204030204" pitchFamily="34" charset="0"/>
                <a:sym typeface="Inconsolata"/>
              </a:rPr>
              <a:t>(pętla od do)</a:t>
            </a:r>
            <a:endParaRPr lang="en" dirty="0">
              <a:solidFill>
                <a:srgbClr val="FFFFFF"/>
              </a:solidFill>
              <a:latin typeface="Calibri Light" panose="020F0302020204030204" pitchFamily="34" charset="0"/>
              <a:ea typeface="Inconsolata"/>
              <a:cs typeface="Calibri Light" panose="020F0302020204030204" pitchFamily="34" charset="0"/>
              <a:sym typeface="Inconsolata"/>
            </a:endParaRPr>
          </a:p>
        </p:txBody>
      </p:sp>
      <p:sp>
        <p:nvSpPr>
          <p:cNvPr id="14" name="Shape 387"/>
          <p:cNvSpPr/>
          <p:nvPr/>
        </p:nvSpPr>
        <p:spPr>
          <a:xfrm>
            <a:off x="3789370" y="1369868"/>
            <a:ext cx="4715601" cy="2973531"/>
          </a:xfrm>
          <a:prstGeom prst="wedgeRectCallout">
            <a:avLst>
              <a:gd name="adj1" fmla="val -58457"/>
              <a:gd name="adj2" fmla="val -47031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 ] =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[5];</a:t>
            </a:r>
          </a:p>
          <a:p>
            <a:endParaRPr lang="pl-PL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for(</a:t>
            </a:r>
            <a:r>
              <a:rPr lang="nn-NO" dirty="0">
                <a:solidFill>
                  <a:schemeClr val="bg1"/>
                </a:solidFill>
                <a:latin typeface="Bookman Old Style" panose="02050604050505020204" pitchFamily="18" charset="0"/>
              </a:rPr>
              <a:t>int i = 0; i &lt; sizeTab.lenght(); i++)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{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     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System.out.println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(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[</a:t>
            </a:r>
            <a:r>
              <a:rPr lang="pl-PL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index</a:t>
            </a:r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]);</a:t>
            </a:r>
          </a:p>
          <a:p>
            <a:r>
              <a:rPr lang="pl-PL" dirty="0">
                <a:solidFill>
                  <a:schemeClr val="bg1"/>
                </a:solidFill>
                <a:latin typeface="Bookman Old Style" panose="02050604050505020204" pitchFamily="18" charset="0"/>
              </a:rPr>
              <a:t>}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23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3" name="Shape 392"/>
          <p:cNvSpPr/>
          <p:nvPr/>
        </p:nvSpPr>
        <p:spPr>
          <a:xfrm>
            <a:off x="7346042" y="1225455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983" y="1673669"/>
            <a:ext cx="799554" cy="1293106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" y="2346346"/>
            <a:ext cx="3180211" cy="22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0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4294967295"/>
          </p:nvPr>
        </p:nvSpPr>
        <p:spPr>
          <a:xfrm>
            <a:off x="3264747" y="-17931"/>
            <a:ext cx="2223558" cy="98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l-PL" sz="1800" dirty="0">
                <a:latin typeface="Calibri Light" panose="020F0302020204030204" pitchFamily="34" charset="0"/>
                <a:ea typeface="Nixie One"/>
                <a:cs typeface="Calibri Light" panose="020F0302020204030204" pitchFamily="34" charset="0"/>
                <a:sym typeface="Nixie One"/>
              </a:rPr>
              <a:t>Różnice w Pętlach</a:t>
            </a:r>
            <a:endParaRPr lang="en" sz="1800" dirty="0">
              <a:latin typeface="Calibri Light" panose="020F0302020204030204" pitchFamily="34" charset="0"/>
              <a:ea typeface="Nixie One"/>
              <a:cs typeface="Calibri Light" panose="020F0302020204030204" pitchFamily="34" charset="0"/>
              <a:sym typeface="Nixie One"/>
            </a:endParaRPr>
          </a:p>
        </p:txBody>
      </p:sp>
      <p:sp>
        <p:nvSpPr>
          <p:cNvPr id="5" name="Shape 422"/>
          <p:cNvSpPr txBox="1">
            <a:spLocks/>
          </p:cNvSpPr>
          <p:nvPr/>
        </p:nvSpPr>
        <p:spPr>
          <a:xfrm>
            <a:off x="1467381" y="229707"/>
            <a:ext cx="2286000" cy="9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ctr">
              <a:spcBef>
                <a:spcPts val="0"/>
              </a:spcBef>
              <a:buFont typeface="Inconsolata"/>
              <a:buNone/>
            </a:pPr>
            <a:r>
              <a:rPr lang="pl-PL" sz="1800" b="1" dirty="0">
                <a:latin typeface="Nixie One"/>
                <a:ea typeface="Nixie One"/>
                <a:cs typeface="Nixie One"/>
                <a:sym typeface="Nixie One"/>
              </a:rPr>
              <a:t>For</a:t>
            </a:r>
            <a:endParaRPr lang="en" sz="1800" b="1" dirty="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" name="Shape 422"/>
          <p:cNvSpPr txBox="1">
            <a:spLocks/>
          </p:cNvSpPr>
          <p:nvPr/>
        </p:nvSpPr>
        <p:spPr>
          <a:xfrm>
            <a:off x="5410200" y="254797"/>
            <a:ext cx="2286000" cy="9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ctr">
              <a:spcBef>
                <a:spcPts val="0"/>
              </a:spcBef>
              <a:buFont typeface="Inconsolata"/>
              <a:buNone/>
            </a:pPr>
            <a:r>
              <a:rPr lang="pl-PL" sz="1800" b="1" dirty="0">
                <a:latin typeface="Nixie One"/>
                <a:ea typeface="Nixie One"/>
                <a:cs typeface="Nixie One"/>
                <a:sym typeface="Nixie One"/>
              </a:rPr>
              <a:t>While</a:t>
            </a:r>
            <a:endParaRPr lang="en" sz="1800" b="1" dirty="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" name="Shape 387"/>
          <p:cNvSpPr/>
          <p:nvPr/>
        </p:nvSpPr>
        <p:spPr>
          <a:xfrm>
            <a:off x="914400" y="1202266"/>
            <a:ext cx="3258609" cy="1410738"/>
          </a:xfrm>
          <a:prstGeom prst="wedgeRectCallout">
            <a:avLst>
              <a:gd name="adj1" fmla="val -48884"/>
              <a:gd name="adj2" fmla="val -27031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int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sizeTab</a:t>
            </a:r>
            <a:r>
              <a:rPr lang="pl-PL" dirty="0">
                <a:solidFill>
                  <a:schemeClr val="bg1"/>
                </a:solidFill>
              </a:rPr>
              <a:t>[ ] =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</a:t>
            </a:r>
            <a:r>
              <a:rPr lang="pl-PL" dirty="0">
                <a:solidFill>
                  <a:schemeClr val="bg1"/>
                </a:solidFill>
              </a:rPr>
              <a:t>[10];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for(</a:t>
            </a:r>
            <a:r>
              <a:rPr lang="nn-NO" dirty="0">
                <a:solidFill>
                  <a:schemeClr val="bg1"/>
                </a:solidFill>
              </a:rPr>
              <a:t>int i = 0; i &lt; sizeTab.lenght(); i++)</a:t>
            </a:r>
            <a:r>
              <a:rPr lang="pl-PL" dirty="0">
                <a:solidFill>
                  <a:schemeClr val="bg1"/>
                </a:solidFill>
              </a:rPr>
              <a:t> {</a:t>
            </a:r>
          </a:p>
          <a:p>
            <a:r>
              <a:rPr lang="pl-PL" dirty="0">
                <a:solidFill>
                  <a:schemeClr val="bg1"/>
                </a:solidFill>
              </a:rPr>
              <a:t>     </a:t>
            </a:r>
            <a:r>
              <a:rPr lang="pl-PL" dirty="0" err="1">
                <a:solidFill>
                  <a:schemeClr val="bg1"/>
                </a:solidFill>
              </a:rPr>
              <a:t>System.out.println</a:t>
            </a:r>
            <a:r>
              <a:rPr lang="pl-PL" dirty="0">
                <a:solidFill>
                  <a:schemeClr val="bg1"/>
                </a:solidFill>
              </a:rPr>
              <a:t>(</a:t>
            </a:r>
            <a:r>
              <a:rPr lang="pl-PL" dirty="0" err="1">
                <a:solidFill>
                  <a:schemeClr val="bg1"/>
                </a:solidFill>
              </a:rPr>
              <a:t>sizeTab</a:t>
            </a:r>
            <a:r>
              <a:rPr lang="pl-PL" dirty="0">
                <a:solidFill>
                  <a:schemeClr val="bg1"/>
                </a:solidFill>
              </a:rPr>
              <a:t>[</a:t>
            </a:r>
            <a:r>
              <a:rPr lang="pl-PL" dirty="0" err="1">
                <a:solidFill>
                  <a:schemeClr val="bg1"/>
                </a:solidFill>
              </a:rPr>
              <a:t>index</a:t>
            </a:r>
            <a:r>
              <a:rPr lang="pl-PL" dirty="0">
                <a:solidFill>
                  <a:schemeClr val="bg1"/>
                </a:solidFill>
              </a:rPr>
              <a:t>]);</a:t>
            </a:r>
          </a:p>
          <a:p>
            <a:r>
              <a:rPr lang="pl-PL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1" name="Shape 392"/>
          <p:cNvSpPr/>
          <p:nvPr/>
        </p:nvSpPr>
        <p:spPr>
          <a:xfrm>
            <a:off x="3030009" y="1054769"/>
            <a:ext cx="1068492" cy="29499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sp>
        <p:nvSpPr>
          <p:cNvPr id="12" name="Shape 387"/>
          <p:cNvSpPr/>
          <p:nvPr/>
        </p:nvSpPr>
        <p:spPr>
          <a:xfrm>
            <a:off x="5012266" y="1202264"/>
            <a:ext cx="3258609" cy="1410739"/>
          </a:xfrm>
          <a:prstGeom prst="wedgeRectCallout">
            <a:avLst>
              <a:gd name="adj1" fmla="val -47864"/>
              <a:gd name="adj2" fmla="val -25676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boolean</a:t>
            </a:r>
            <a:r>
              <a:rPr lang="pl-PL" dirty="0">
                <a:solidFill>
                  <a:schemeClr val="bg1"/>
                </a:solidFill>
              </a:rPr>
              <a:t> komunikat = </a:t>
            </a:r>
            <a:r>
              <a:rPr lang="pl-PL" dirty="0" err="1">
                <a:solidFill>
                  <a:schemeClr val="bg1"/>
                </a:solidFill>
              </a:rPr>
              <a:t>true</a:t>
            </a:r>
            <a:r>
              <a:rPr lang="pl-PL" dirty="0">
                <a:solidFill>
                  <a:schemeClr val="bg1"/>
                </a:solidFill>
              </a:rPr>
              <a:t>;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while</a:t>
            </a:r>
            <a:r>
              <a:rPr lang="pl-PL" dirty="0">
                <a:solidFill>
                  <a:schemeClr val="bg1"/>
                </a:solidFill>
              </a:rPr>
              <a:t> (komunikat) {</a:t>
            </a:r>
          </a:p>
          <a:p>
            <a:r>
              <a:rPr lang="pl-PL" dirty="0">
                <a:solidFill>
                  <a:schemeClr val="bg1"/>
                </a:solidFill>
              </a:rPr>
              <a:t>     </a:t>
            </a:r>
            <a:r>
              <a:rPr lang="pl-PL" dirty="0" err="1">
                <a:solidFill>
                  <a:schemeClr val="bg1"/>
                </a:solidFill>
              </a:rPr>
              <a:t>System.out.println</a:t>
            </a:r>
            <a:r>
              <a:rPr lang="pl-PL" dirty="0">
                <a:solidFill>
                  <a:schemeClr val="bg1"/>
                </a:solidFill>
              </a:rPr>
              <a:t>("komunikat");</a:t>
            </a:r>
          </a:p>
          <a:p>
            <a:r>
              <a:rPr lang="pl-PL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Prostokąt 6"/>
          <p:cNvSpPr/>
          <p:nvPr/>
        </p:nvSpPr>
        <p:spPr>
          <a:xfrm>
            <a:off x="498940" y="2972966"/>
            <a:ext cx="40104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Pętla "for " wykonuje się określoną liczbę razy np. przejście przez tablice 10 elementową. Dostęp do zmiennej sterującej (tutaj " i ") mamy tylko pomiędzy klamrami { }.</a:t>
            </a:r>
          </a:p>
        </p:txBody>
      </p:sp>
      <p:sp>
        <p:nvSpPr>
          <p:cNvPr id="15" name="Prostokąt 14"/>
          <p:cNvSpPr/>
          <p:nvPr/>
        </p:nvSpPr>
        <p:spPr>
          <a:xfrm>
            <a:off x="4746857" y="2972966"/>
            <a:ext cx="37894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Pętla "</a:t>
            </a:r>
            <a:r>
              <a:rPr lang="pl-PL" sz="1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while</a:t>
            </a:r>
            <a: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 wykonuje się dopóki podany w niej warunek nie okaże się nieprawdą np. wyświetlanie komunikatu dopóki użytkownik nie kliknie i nie zmieni zmiennej komunikat z </a:t>
            </a:r>
            <a:b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true</a:t>
            </a:r>
            <a:r>
              <a:rPr lang="pl-PL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na false;</a:t>
            </a:r>
          </a:p>
        </p:txBody>
      </p:sp>
      <p:sp>
        <p:nvSpPr>
          <p:cNvPr id="17" name="Shape 392"/>
          <p:cNvSpPr/>
          <p:nvPr/>
        </p:nvSpPr>
        <p:spPr>
          <a:xfrm>
            <a:off x="7128617" y="1054767"/>
            <a:ext cx="1068492" cy="29499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sp>
        <p:nvSpPr>
          <p:cNvPr id="18" name="Prostokąt 17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24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752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do </a:t>
            </a:r>
            <a:r>
              <a:rPr lang="pl-PL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while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332314" y="1689926"/>
            <a:ext cx="728925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sp>
        <p:nvSpPr>
          <p:cNvPr id="7" name="Prostokąt 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25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99" y="1206470"/>
            <a:ext cx="2455864" cy="3790846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3686629" y="1689926"/>
            <a:ext cx="4934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Pętla do while wykona się przynajmniej raz, nawet jeśli warunek jest nieprawdziwy(false)</a:t>
            </a: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65" y="2438614"/>
            <a:ext cx="2568606" cy="21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5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Pętla do while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41864" y="1408651"/>
            <a:ext cx="2542240" cy="911571"/>
          </a:xfrm>
          <a:prstGeom prst="wedgeRectCallout">
            <a:avLst>
              <a:gd name="adj1" fmla="val 61020"/>
              <a:gd name="adj2" fmla="val -50109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sz="1600" dirty="0">
                <a:solidFill>
                  <a:srgbClr val="FFFFFF"/>
                </a:solidFill>
                <a:latin typeface="Calibri Light" panose="020F0302020204030204" pitchFamily="34" charset="0"/>
                <a:ea typeface="Inconsolata"/>
                <a:cs typeface="Calibri Light" panose="020F0302020204030204" pitchFamily="34" charset="0"/>
                <a:sym typeface="Inconsolata"/>
              </a:rPr>
              <a:t>do while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pl-PL" sz="1600" dirty="0">
                <a:solidFill>
                  <a:srgbClr val="FFFFFF"/>
                </a:solidFill>
                <a:latin typeface="Calibri Light" panose="020F0302020204030204" pitchFamily="34" charset="0"/>
                <a:ea typeface="Inconsolata"/>
                <a:cs typeface="Calibri Light" panose="020F0302020204030204" pitchFamily="34" charset="0"/>
                <a:sym typeface="Inconsolata"/>
              </a:rPr>
              <a:t>(pętla "dopóki" wykona się przynajmniej jeden raz)</a:t>
            </a:r>
            <a:endParaRPr lang="en" sz="1600" dirty="0">
              <a:solidFill>
                <a:srgbClr val="FFFFFF"/>
              </a:solidFill>
              <a:latin typeface="Calibri Light" panose="020F0302020204030204" pitchFamily="34" charset="0"/>
              <a:ea typeface="Inconsolata"/>
              <a:cs typeface="Calibri Light" panose="020F0302020204030204" pitchFamily="34" charset="0"/>
              <a:sym typeface="Inconsolata"/>
            </a:endParaRPr>
          </a:p>
        </p:txBody>
      </p:sp>
      <p:sp>
        <p:nvSpPr>
          <p:cNvPr id="14" name="Shape 387"/>
          <p:cNvSpPr/>
          <p:nvPr/>
        </p:nvSpPr>
        <p:spPr>
          <a:xfrm>
            <a:off x="3789370" y="1369868"/>
            <a:ext cx="4715601" cy="2973531"/>
          </a:xfrm>
          <a:prstGeom prst="wedgeRectCallout">
            <a:avLst>
              <a:gd name="adj1" fmla="val -58457"/>
              <a:gd name="adj2" fmla="val -47031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i</a:t>
            </a:r>
            <a:r>
              <a:rPr lang="en-US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nt</a:t>
            </a:r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</a:t>
            </a:r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[ ] = new </a:t>
            </a:r>
            <a:r>
              <a:rPr lang="en-US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[5];</a:t>
            </a:r>
          </a:p>
          <a:p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i</a:t>
            </a:r>
            <a:r>
              <a:rPr lang="en-US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nt</a:t>
            </a:r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 index = 0;</a:t>
            </a:r>
          </a:p>
          <a:p>
            <a:endParaRPr lang="pl-PL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do {</a:t>
            </a:r>
          </a:p>
          <a:p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     </a:t>
            </a:r>
            <a:r>
              <a:rPr lang="pl-PL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System.out.println</a:t>
            </a:r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(index);</a:t>
            </a:r>
          </a:p>
          <a:p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     index++;</a:t>
            </a:r>
          </a:p>
          <a:p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} </a:t>
            </a:r>
            <a:r>
              <a:rPr lang="pl-PL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while</a:t>
            </a:r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(index &lt; </a:t>
            </a:r>
            <a:r>
              <a:rPr lang="pl-PL" sz="20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sizeTab.length</a:t>
            </a:r>
            <a:r>
              <a:rPr lang="pl-PL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());</a:t>
            </a:r>
          </a:p>
          <a:p>
            <a:endParaRPr lang="pl-PL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26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3" name="Shape 392"/>
          <p:cNvSpPr/>
          <p:nvPr/>
        </p:nvSpPr>
        <p:spPr>
          <a:xfrm>
            <a:off x="7339965" y="1213991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78" y="2399418"/>
            <a:ext cx="1757926" cy="27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4294967295"/>
          </p:nvPr>
        </p:nvSpPr>
        <p:spPr>
          <a:xfrm>
            <a:off x="3424767" y="0"/>
            <a:ext cx="2223558" cy="98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l-PL" sz="1800" dirty="0">
                <a:latin typeface="Inconsolata" panose="020B0604020202020204" charset="-18"/>
                <a:ea typeface="Nixie One"/>
                <a:cs typeface="Nixie One"/>
                <a:sym typeface="Nixie One"/>
              </a:rPr>
              <a:t>Różnice w Pętlach</a:t>
            </a:r>
            <a:endParaRPr lang="en" sz="1800" dirty="0">
              <a:latin typeface="Inconsolata" panose="020B0604020202020204" charset="-18"/>
              <a:ea typeface="Nixie One"/>
              <a:cs typeface="Nixie One"/>
              <a:sym typeface="Nixie One"/>
            </a:endParaRPr>
          </a:p>
        </p:txBody>
      </p:sp>
      <p:sp>
        <p:nvSpPr>
          <p:cNvPr id="6" name="Shape 422"/>
          <p:cNvSpPr txBox="1">
            <a:spLocks/>
          </p:cNvSpPr>
          <p:nvPr/>
        </p:nvSpPr>
        <p:spPr>
          <a:xfrm>
            <a:off x="1314450" y="388147"/>
            <a:ext cx="2286000" cy="9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ctr">
              <a:spcBef>
                <a:spcPts val="0"/>
              </a:spcBef>
              <a:buFont typeface="Inconsolata"/>
              <a:buNone/>
            </a:pPr>
            <a:r>
              <a:rPr lang="pl-PL" sz="1800" b="1" dirty="0" err="1">
                <a:latin typeface="Nixie One"/>
                <a:ea typeface="Nixie One"/>
                <a:cs typeface="Nixie One"/>
                <a:sym typeface="Nixie One"/>
              </a:rPr>
              <a:t>While</a:t>
            </a:r>
            <a:endParaRPr lang="en" sz="1800" b="1" dirty="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" name="Shape 387"/>
          <p:cNvSpPr/>
          <p:nvPr/>
        </p:nvSpPr>
        <p:spPr>
          <a:xfrm>
            <a:off x="651108" y="1188118"/>
            <a:ext cx="3686452" cy="1813035"/>
          </a:xfrm>
          <a:prstGeom prst="wedgeRectCallout">
            <a:avLst>
              <a:gd name="adj1" fmla="val -47864"/>
              <a:gd name="adj2" fmla="val -25676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boolean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komunikat = </a:t>
            </a:r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true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;</a:t>
            </a:r>
          </a:p>
          <a:p>
            <a:endParaRPr lang="pl-PL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while (komunikat) {</a:t>
            </a: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    </a:t>
            </a:r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System.out.println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("komunikat");</a:t>
            </a: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}</a:t>
            </a:r>
          </a:p>
        </p:txBody>
      </p:sp>
      <p:sp>
        <p:nvSpPr>
          <p:cNvPr id="15" name="Prostokąt 14"/>
          <p:cNvSpPr/>
          <p:nvPr/>
        </p:nvSpPr>
        <p:spPr>
          <a:xfrm>
            <a:off x="497004" y="3150266"/>
            <a:ext cx="39208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Pętla while wykonuje się dopóki podany w niej warunek nie okaże się nieprawdą np. wyświetlanie komunikatu dopóki  użytkownik nie kliknie i nie ustawi zmiennej komunikat z </a:t>
            </a:r>
            <a:b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true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na false;</a:t>
            </a:r>
          </a:p>
        </p:txBody>
      </p:sp>
      <p:sp>
        <p:nvSpPr>
          <p:cNvPr id="17" name="Shape 392"/>
          <p:cNvSpPr/>
          <p:nvPr/>
        </p:nvSpPr>
        <p:spPr>
          <a:xfrm>
            <a:off x="3182889" y="1030822"/>
            <a:ext cx="1068492" cy="29499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sp>
        <p:nvSpPr>
          <p:cNvPr id="13" name="Shape 422"/>
          <p:cNvSpPr txBox="1">
            <a:spLocks/>
          </p:cNvSpPr>
          <p:nvPr/>
        </p:nvSpPr>
        <p:spPr>
          <a:xfrm>
            <a:off x="5501810" y="388147"/>
            <a:ext cx="2286000" cy="9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E7CC3"/>
              </a:buClr>
              <a:buSzPct val="100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algn="ctr">
              <a:spcBef>
                <a:spcPts val="0"/>
              </a:spcBef>
              <a:buFont typeface="Inconsolata"/>
              <a:buNone/>
            </a:pPr>
            <a:r>
              <a:rPr lang="pl-PL" sz="1800" b="1" dirty="0">
                <a:latin typeface="Nixie One"/>
                <a:ea typeface="Nixie One"/>
                <a:cs typeface="Nixie One"/>
                <a:sym typeface="Nixie One"/>
              </a:rPr>
              <a:t>Do</a:t>
            </a:r>
            <a:r>
              <a:rPr lang="pl-PL" sz="1800" dirty="0">
                <a:latin typeface="Nixie One"/>
                <a:ea typeface="Nixie One"/>
                <a:cs typeface="Nixie One"/>
                <a:sym typeface="Nixie One"/>
              </a:rPr>
              <a:t> </a:t>
            </a:r>
            <a:r>
              <a:rPr lang="pl-PL" sz="1800" b="1" dirty="0">
                <a:latin typeface="Nixie One"/>
                <a:ea typeface="Nixie One"/>
                <a:cs typeface="Nixie One"/>
                <a:sym typeface="Nixie One"/>
              </a:rPr>
              <a:t>while</a:t>
            </a:r>
            <a:endParaRPr lang="en" sz="1800" b="1" dirty="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4" name="Shape 387"/>
          <p:cNvSpPr/>
          <p:nvPr/>
        </p:nvSpPr>
        <p:spPr>
          <a:xfrm>
            <a:off x="4838469" y="1188118"/>
            <a:ext cx="3637874" cy="1813036"/>
          </a:xfrm>
          <a:prstGeom prst="wedgeRectCallout">
            <a:avLst>
              <a:gd name="adj1" fmla="val -47864"/>
              <a:gd name="adj2" fmla="val -25676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boolean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komunikat = false;</a:t>
            </a:r>
          </a:p>
          <a:p>
            <a:endParaRPr lang="pl-PL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do {</a:t>
            </a: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    </a:t>
            </a:r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System.out.println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("komunikat");</a:t>
            </a: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} while (komunikat);</a:t>
            </a:r>
          </a:p>
        </p:txBody>
      </p:sp>
      <p:sp>
        <p:nvSpPr>
          <p:cNvPr id="16" name="Prostokąt 15"/>
          <p:cNvSpPr/>
          <p:nvPr/>
        </p:nvSpPr>
        <p:spPr>
          <a:xfrm>
            <a:off x="4688115" y="3150266"/>
            <a:ext cx="39252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Pętla do while jest jak pętla while z małym wyjątkiem otóż nawet jak warunek będzie nieprawdą (</a:t>
            </a:r>
            <a:r>
              <a:rPr lang="pl-PL" sz="16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false</a:t>
            </a:r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) to i tak raz się wykona.</a:t>
            </a:r>
          </a:p>
          <a:p>
            <a:r>
              <a:rPr lang="pl-PL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W naszym przypadku wykona się raz i komunikat zniknie.</a:t>
            </a:r>
          </a:p>
        </p:txBody>
      </p:sp>
      <p:sp>
        <p:nvSpPr>
          <p:cNvPr id="18" name="Shape 392"/>
          <p:cNvSpPr/>
          <p:nvPr/>
        </p:nvSpPr>
        <p:spPr>
          <a:xfrm>
            <a:off x="7310714" y="1030821"/>
            <a:ext cx="1068492" cy="29499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sp>
        <p:nvSpPr>
          <p:cNvPr id="19" name="Prostokąt 18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27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9589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dirty="0"/>
              <a:t>Ćwiczenia</a:t>
            </a:r>
            <a:endParaRPr lang="en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485900"/>
            <a:ext cx="4000500" cy="3491697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25268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ctrTitle" idx="4294967295"/>
          </p:nvPr>
        </p:nvSpPr>
        <p:spPr>
          <a:xfrm>
            <a:off x="1667700" y="2198325"/>
            <a:ext cx="5859300" cy="59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6000" dirty="0">
                <a:solidFill>
                  <a:srgbClr val="6D9EEB"/>
                </a:solidFill>
              </a:rPr>
              <a:t>Instrukcja Wyboru SWITCH</a:t>
            </a:r>
            <a:endParaRPr lang="en" sz="6000" dirty="0">
              <a:solidFill>
                <a:srgbClr val="6D9EEB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3708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pl-PL" dirty="0">
                <a:latin typeface="Calibri Light" panose="020F0302020204030204" pitchFamily="34" charset="0"/>
                <a:cs typeface="Calibri Light" panose="020F0302020204030204" pitchFamily="34" charset="0"/>
              </a:rPr>
              <a:t>Instrukcja SWITCH przydaje się gdy w zależności od wartości jednej zmiennej, musimy wykonać różne czynności np. wybranie numeru piętra ustawia windę na różnych wysokościach.</a:t>
            </a:r>
            <a:endParaRPr lang="e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051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l-PL" dirty="0"/>
              <a:t>Instrukcja SWITCH</a:t>
            </a:r>
            <a:endParaRPr lang="en" dirty="0"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953311" y="1513000"/>
            <a:ext cx="7289259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sp>
        <p:nvSpPr>
          <p:cNvPr id="8" name="Shape 290"/>
          <p:cNvSpPr txBox="1">
            <a:spLocks/>
          </p:cNvSpPr>
          <p:nvPr/>
        </p:nvSpPr>
        <p:spPr>
          <a:xfrm>
            <a:off x="4597940" y="924016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pl-PL" dirty="0" err="1"/>
              <a:t>int</a:t>
            </a:r>
            <a:r>
              <a:rPr lang="pl-PL" dirty="0"/>
              <a:t> liczba = 1;</a:t>
            </a:r>
            <a:endParaRPr lang="en" dirty="0"/>
          </a:p>
        </p:txBody>
      </p:sp>
      <p:sp>
        <p:nvSpPr>
          <p:cNvPr id="7" name="Prostokąt 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5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13" y="752474"/>
            <a:ext cx="4920916" cy="45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dirty="0"/>
              <a:t>Instrukcja SWITCH jest jak …pilot do telewizora</a:t>
            </a:r>
            <a:endParaRPr lang="en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710470" y="1408651"/>
            <a:ext cx="2273633" cy="911571"/>
          </a:xfrm>
          <a:prstGeom prst="wedgeRectCallout">
            <a:avLst>
              <a:gd name="adj1" fmla="val 61020"/>
              <a:gd name="adj2" fmla="val -50109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SWITCH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int </a:t>
            </a:r>
            <a:r>
              <a:rPr lang="pl-PL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remoteButton</a:t>
            </a: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= 2;</a:t>
            </a:r>
            <a:endParaRPr lang="en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" name="Shape 387"/>
          <p:cNvSpPr/>
          <p:nvPr/>
        </p:nvSpPr>
        <p:spPr>
          <a:xfrm>
            <a:off x="3789370" y="1369868"/>
            <a:ext cx="4715601" cy="2973531"/>
          </a:xfrm>
          <a:prstGeom prst="wedgeRectCallout">
            <a:avLst>
              <a:gd name="adj1" fmla="val -58524"/>
              <a:gd name="adj2" fmla="val -46995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switch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remoteButton</a:t>
            </a:r>
            <a:r>
              <a:rPr lang="pl-PL" dirty="0">
                <a:solidFill>
                  <a:schemeClr val="bg1"/>
                </a:solidFill>
              </a:rPr>
              <a:t>) {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case 2: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</a:t>
            </a:r>
            <a:r>
              <a:rPr lang="pl-PL" dirty="0" err="1">
                <a:solidFill>
                  <a:schemeClr val="bg1"/>
                </a:solidFill>
              </a:rPr>
              <a:t>System.out.println</a:t>
            </a:r>
            <a:r>
              <a:rPr lang="pl-PL" dirty="0">
                <a:solidFill>
                  <a:schemeClr val="bg1"/>
                </a:solidFill>
              </a:rPr>
              <a:t>("Wciśnięto przycisk 2");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case 3: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</a:t>
            </a:r>
            <a:r>
              <a:rPr lang="pl-PL" dirty="0" err="1">
                <a:solidFill>
                  <a:schemeClr val="bg1"/>
                </a:solidFill>
              </a:rPr>
              <a:t>System.out.println</a:t>
            </a:r>
            <a:r>
              <a:rPr lang="pl-PL" dirty="0">
                <a:solidFill>
                  <a:schemeClr val="bg1"/>
                </a:solidFill>
              </a:rPr>
              <a:t>("Wciśnięto przycisk 3");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default: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</a:t>
            </a:r>
            <a:r>
              <a:rPr lang="pl-PL" dirty="0" err="1">
                <a:solidFill>
                  <a:schemeClr val="bg1"/>
                </a:solidFill>
              </a:rPr>
              <a:t>System.out.println</a:t>
            </a:r>
            <a:r>
              <a:rPr lang="pl-PL" dirty="0">
                <a:solidFill>
                  <a:schemeClr val="bg1"/>
                </a:solidFill>
              </a:rPr>
              <a:t>("Wciśnięto nieznany 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przycisk");</a:t>
            </a:r>
          </a:p>
          <a:p>
            <a:r>
              <a:rPr lang="pl-PL" dirty="0">
                <a:solidFill>
                  <a:schemeClr val="bg1"/>
                </a:solidFill>
              </a:rPr>
              <a:t>        }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6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3" y="2483058"/>
            <a:ext cx="2686274" cy="1790849"/>
          </a:xfrm>
          <a:prstGeom prst="rect">
            <a:avLst/>
          </a:prstGeom>
        </p:spPr>
      </p:pic>
      <p:sp>
        <p:nvSpPr>
          <p:cNvPr id="12" name="Shape 392"/>
          <p:cNvSpPr/>
          <p:nvPr/>
        </p:nvSpPr>
        <p:spPr>
          <a:xfrm>
            <a:off x="7344728" y="1225455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</p:spTree>
    <p:extLst>
      <p:ext uri="{BB962C8B-B14F-4D97-AF65-F5344CB8AC3E}">
        <p14:creationId xmlns:p14="http://schemas.microsoft.com/office/powerpoint/2010/main" val="292770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Shape 386"/>
          <p:cNvCxnSpPr/>
          <p:nvPr/>
        </p:nvCxnSpPr>
        <p:spPr>
          <a:xfrm flipH="1">
            <a:off x="3279030" y="1355617"/>
            <a:ext cx="9330" cy="3865132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lg" len="lg"/>
            <a:tailEnd type="none" w="lg" len="lg"/>
          </a:ln>
        </p:spPr>
      </p:cxn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98" y="827324"/>
            <a:ext cx="838200" cy="6655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24" y="866775"/>
            <a:ext cx="1676400" cy="543585"/>
          </a:xfrm>
          <a:prstGeom prst="rect">
            <a:avLst/>
          </a:prstGeom>
        </p:spPr>
      </p:pic>
      <p:sp>
        <p:nvSpPr>
          <p:cNvPr id="18" name="Shape 389"/>
          <p:cNvSpPr/>
          <p:nvPr/>
        </p:nvSpPr>
        <p:spPr>
          <a:xfrm>
            <a:off x="3230458" y="328818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87"/>
          <p:cNvSpPr/>
          <p:nvPr/>
        </p:nvSpPr>
        <p:spPr>
          <a:xfrm>
            <a:off x="3789370" y="1369868"/>
            <a:ext cx="4715601" cy="2973531"/>
          </a:xfrm>
          <a:prstGeom prst="wedgeRectCallout">
            <a:avLst>
              <a:gd name="adj1" fmla="val -57918"/>
              <a:gd name="adj2" fmla="val -49878"/>
            </a:avLst>
          </a:prstGeom>
          <a:solidFill>
            <a:srgbClr val="0E004A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switch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remoteButton</a:t>
            </a:r>
            <a:r>
              <a:rPr lang="pl-PL" dirty="0">
                <a:solidFill>
                  <a:schemeClr val="bg1"/>
                </a:solidFill>
              </a:rPr>
              <a:t>) {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case 2: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</a:t>
            </a:r>
            <a:r>
              <a:rPr lang="pl-PL" dirty="0" err="1">
                <a:solidFill>
                  <a:schemeClr val="bg1"/>
                </a:solidFill>
              </a:rPr>
              <a:t>case</a:t>
            </a:r>
            <a:r>
              <a:rPr lang="pl-PL" dirty="0">
                <a:solidFill>
                  <a:schemeClr val="bg1"/>
                </a:solidFill>
              </a:rPr>
              <a:t> 4: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</a:t>
            </a:r>
            <a:r>
              <a:rPr lang="pl-PL" dirty="0" err="1">
                <a:solidFill>
                  <a:schemeClr val="bg1"/>
                </a:solidFill>
              </a:rPr>
              <a:t>System.out.print</a:t>
            </a:r>
            <a:r>
              <a:rPr lang="pl-PL" dirty="0">
                <a:solidFill>
                  <a:schemeClr val="bg1"/>
                </a:solidFill>
              </a:rPr>
              <a:t>("Wciśnięto przycisk 2 lub 4");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break;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</a:t>
            </a:r>
            <a:r>
              <a:rPr lang="pl-PL" dirty="0" err="1">
                <a:solidFill>
                  <a:schemeClr val="bg1"/>
                </a:solidFill>
              </a:rPr>
              <a:t>case</a:t>
            </a:r>
            <a:r>
              <a:rPr lang="pl-PL" dirty="0">
                <a:solidFill>
                  <a:schemeClr val="bg1"/>
                </a:solidFill>
              </a:rPr>
              <a:t> 5: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</a:t>
            </a:r>
            <a:r>
              <a:rPr lang="pl-PL" dirty="0" err="1">
                <a:solidFill>
                  <a:schemeClr val="bg1"/>
                </a:solidFill>
              </a:rPr>
              <a:t>System.out.print</a:t>
            </a:r>
            <a:r>
              <a:rPr lang="pl-PL" dirty="0">
                <a:solidFill>
                  <a:schemeClr val="bg1"/>
                </a:solidFill>
              </a:rPr>
              <a:t>("Wciśnięto przycisk 5");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default: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</a:t>
            </a:r>
            <a:r>
              <a:rPr lang="pl-PL" dirty="0" err="1">
                <a:solidFill>
                  <a:schemeClr val="bg1"/>
                </a:solidFill>
              </a:rPr>
              <a:t>System.out.print</a:t>
            </a:r>
            <a:r>
              <a:rPr lang="pl-PL" dirty="0">
                <a:solidFill>
                  <a:schemeClr val="bg1"/>
                </a:solidFill>
              </a:rPr>
              <a:t>("Wciśnięto nieznany </a:t>
            </a:r>
          </a:p>
          <a:p>
            <a:r>
              <a:rPr lang="pl-PL" dirty="0">
                <a:solidFill>
                  <a:schemeClr val="bg1"/>
                </a:solidFill>
              </a:rPr>
              <a:t>                przycisk");</a:t>
            </a:r>
          </a:p>
          <a:p>
            <a:r>
              <a:rPr lang="pl-PL" dirty="0">
                <a:solidFill>
                  <a:schemeClr val="bg1"/>
                </a:solidFill>
              </a:rPr>
              <a:t>        }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7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3" y="2483058"/>
            <a:ext cx="2686274" cy="1790849"/>
          </a:xfrm>
          <a:prstGeom prst="rect">
            <a:avLst/>
          </a:prstGeom>
        </p:spPr>
      </p:pic>
      <p:sp>
        <p:nvSpPr>
          <p:cNvPr id="12" name="Shape 392"/>
          <p:cNvSpPr/>
          <p:nvPr/>
        </p:nvSpPr>
        <p:spPr>
          <a:xfrm>
            <a:off x="710470" y="1408651"/>
            <a:ext cx="2273633" cy="911571"/>
          </a:xfrm>
          <a:prstGeom prst="wedgeRectCallout">
            <a:avLst>
              <a:gd name="adj1" fmla="val 61020"/>
              <a:gd name="adj2" fmla="val -50109"/>
            </a:avLst>
          </a:prstGeom>
          <a:solidFill>
            <a:srgbClr val="0E00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SWITCH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pl-PL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int</a:t>
            </a: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remoteButton</a:t>
            </a: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= 2;</a:t>
            </a:r>
            <a:endParaRPr lang="en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" name="Shape 392"/>
          <p:cNvSpPr/>
          <p:nvPr/>
        </p:nvSpPr>
        <p:spPr>
          <a:xfrm>
            <a:off x="7354252" y="1225455"/>
            <a:ext cx="1074420" cy="267443"/>
          </a:xfrm>
          <a:prstGeom prst="wedgeRectCallout">
            <a:avLst>
              <a:gd name="adj1" fmla="val 40183"/>
              <a:gd name="adj2" fmla="val -17318"/>
            </a:avLst>
          </a:pr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Java code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l-PL" dirty="0"/>
              <a:t>Instrukcja SWITCH jest jak… pilot do telewizora </a:t>
            </a:r>
            <a:br>
              <a:rPr lang="pl-PL" dirty="0"/>
            </a:br>
            <a:r>
              <a:rPr lang="pl-PL" dirty="0"/>
              <a:t>+ instrukcja break.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5468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 idx="4294967295"/>
          </p:nvPr>
        </p:nvSpPr>
        <p:spPr>
          <a:xfrm>
            <a:off x="2200823" y="2223758"/>
            <a:ext cx="49185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6000" dirty="0"/>
              <a:t>Uwaga!</a:t>
            </a:r>
            <a:endParaRPr lang="en" sz="6000" dirty="0"/>
          </a:p>
        </p:txBody>
      </p:sp>
      <p:sp>
        <p:nvSpPr>
          <p:cNvPr id="297" name="Shape 297"/>
          <p:cNvSpPr txBox="1">
            <a:spLocks noGrp="1"/>
          </p:cNvSpPr>
          <p:nvPr>
            <p:ph type="subTitle" idx="4294967295"/>
          </p:nvPr>
        </p:nvSpPr>
        <p:spPr>
          <a:xfrm>
            <a:off x="1491423" y="3250571"/>
            <a:ext cx="6337300" cy="1377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l-PL" sz="1800" dirty="0"/>
              <a:t>Do instrukcji Switch nie możemy przekazać zmiennych zmiennoprzecinkowych </a:t>
            </a:r>
            <a:r>
              <a:rPr lang="pl-PL" sz="1800" dirty="0" err="1"/>
              <a:t>double</a:t>
            </a:r>
            <a:r>
              <a:rPr lang="pl-PL" sz="1800" dirty="0"/>
              <a:t> i </a:t>
            </a:r>
            <a:r>
              <a:rPr lang="pl-PL" sz="1800" dirty="0" err="1"/>
              <a:t>float</a:t>
            </a:r>
            <a:endParaRPr lang="pl-PL" sz="1800" dirty="0"/>
          </a:p>
          <a:p>
            <a:pPr lvl="0" algn="ctr" rtl="0">
              <a:spcBef>
                <a:spcPts val="0"/>
              </a:spcBef>
              <a:buNone/>
            </a:pPr>
            <a:r>
              <a:rPr lang="pl-PL" sz="1800" dirty="0"/>
              <a:t>A typ String działa dopiero od wersji Java 7.</a:t>
            </a:r>
          </a:p>
          <a:p>
            <a:pPr lvl="0" algn="ctr" rtl="0">
              <a:spcBef>
                <a:spcPts val="0"/>
              </a:spcBef>
              <a:buNone/>
            </a:pPr>
            <a:endParaRPr lang="pl-PL" sz="1800" dirty="0"/>
          </a:p>
        </p:txBody>
      </p:sp>
      <p:sp>
        <p:nvSpPr>
          <p:cNvPr id="298" name="Shape 298"/>
          <p:cNvSpPr/>
          <p:nvPr/>
        </p:nvSpPr>
        <p:spPr>
          <a:xfrm>
            <a:off x="4580761" y="1544763"/>
            <a:ext cx="322925" cy="29318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9" name="Shape 299"/>
          <p:cNvGrpSpPr/>
          <p:nvPr/>
        </p:nvGrpSpPr>
        <p:grpSpPr>
          <a:xfrm>
            <a:off x="4715375" y="363214"/>
            <a:ext cx="1383428" cy="1315793"/>
            <a:chOff x="6654650" y="3665275"/>
            <a:chExt cx="409100" cy="409125"/>
          </a:xfrm>
        </p:grpSpPr>
        <p:sp>
          <p:nvSpPr>
            <p:cNvPr id="300" name="Shape 30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2" name="Shape 302"/>
          <p:cNvGrpSpPr/>
          <p:nvPr/>
        </p:nvGrpSpPr>
        <p:grpSpPr>
          <a:xfrm rot="1056884">
            <a:off x="3620432" y="1441794"/>
            <a:ext cx="914005" cy="869161"/>
            <a:chOff x="570875" y="4322250"/>
            <a:chExt cx="443300" cy="443325"/>
          </a:xfrm>
        </p:grpSpPr>
        <p:sp>
          <p:nvSpPr>
            <p:cNvPr id="303" name="Shape 30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7" name="Shape 307"/>
          <p:cNvSpPr/>
          <p:nvPr/>
        </p:nvSpPr>
        <p:spPr>
          <a:xfrm rot="2466561">
            <a:off x="3698134" y="767574"/>
            <a:ext cx="448638" cy="4073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 rot="-1609299">
            <a:off x="4270359" y="953519"/>
            <a:ext cx="322880" cy="29314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 rot="2926312">
            <a:off x="4935611" y="1262121"/>
            <a:ext cx="241800" cy="21952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 rot="-1609224">
            <a:off x="4300837" y="204200"/>
            <a:ext cx="447421" cy="41425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Prostokąt 16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</a:rPr>
              <a:t>8</a:t>
            </a:r>
            <a:endParaRPr lang="pl-PL" sz="18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607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ctrTitle" idx="4294967295"/>
          </p:nvPr>
        </p:nvSpPr>
        <p:spPr>
          <a:xfrm>
            <a:off x="1667700" y="2198325"/>
            <a:ext cx="5859300" cy="59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sz="6000" dirty="0">
                <a:solidFill>
                  <a:srgbClr val="6D9EEB"/>
                </a:solidFill>
              </a:rPr>
              <a:t>Tablice zmiennych</a:t>
            </a:r>
            <a:endParaRPr lang="en" sz="6000" dirty="0">
              <a:solidFill>
                <a:srgbClr val="6D9EEB"/>
              </a:solidFill>
            </a:endParaRPr>
          </a:p>
        </p:txBody>
      </p:sp>
      <p:sp>
        <p:nvSpPr>
          <p:cNvPr id="3" name="Prostokąt 2"/>
          <p:cNvSpPr/>
          <p:nvPr/>
        </p:nvSpPr>
        <p:spPr>
          <a:xfrm>
            <a:off x="904651" y="4627984"/>
            <a:ext cx="442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8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14037369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1098</Words>
  <Application>Microsoft Office PowerPoint</Application>
  <PresentationFormat>Pokaz na ekranie (16:9)</PresentationFormat>
  <Paragraphs>216</Paragraphs>
  <Slides>27</Slides>
  <Notes>27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3" baseType="lpstr">
      <vt:lpstr>Bookman Old Style</vt:lpstr>
      <vt:lpstr>Calibri Light</vt:lpstr>
      <vt:lpstr>Nixie One</vt:lpstr>
      <vt:lpstr>Inconsolata</vt:lpstr>
      <vt:lpstr>Arial</vt:lpstr>
      <vt:lpstr>Hecate template</vt:lpstr>
      <vt:lpstr>Hello Java!</vt:lpstr>
      <vt:lpstr>2. Podstawy Programowania w Javie</vt:lpstr>
      <vt:lpstr>Instrukcja Wyboru SWITCH</vt:lpstr>
      <vt:lpstr>Prezentacja programu PowerPoint</vt:lpstr>
      <vt:lpstr>Instrukcja SWITCH</vt:lpstr>
      <vt:lpstr>Instrukcja SWITCH jest jak …pilot do telewizora</vt:lpstr>
      <vt:lpstr>Instrukcja SWITCH jest jak… pilot do telewizora  + instrukcja break.</vt:lpstr>
      <vt:lpstr>Uwaga!</vt:lpstr>
      <vt:lpstr>Tablice zmiennych</vt:lpstr>
      <vt:lpstr>Tablice są jak… taca z miejscem na Piwa  </vt:lpstr>
      <vt:lpstr>Prezentacja programu PowerPoint</vt:lpstr>
      <vt:lpstr>Uwaga!</vt:lpstr>
      <vt:lpstr>Tablica jednowymiarowa</vt:lpstr>
      <vt:lpstr>Tablica dwuwymiarowa</vt:lpstr>
      <vt:lpstr>Podstawowe pętle  for, while, do while</vt:lpstr>
      <vt:lpstr>Pętla będzie się powtarzała  dopóki nie spełni określonego warunku logicznego</vt:lpstr>
      <vt:lpstr>Warunek Logiczny</vt:lpstr>
      <vt:lpstr>Prezentacja programu PowerPoint</vt:lpstr>
      <vt:lpstr>Pętla while</vt:lpstr>
      <vt:lpstr>Pętla while cd.</vt:lpstr>
      <vt:lpstr>Pętla For</vt:lpstr>
      <vt:lpstr>Pętla for cd.</vt:lpstr>
      <vt:lpstr>Prezentacja programu PowerPoint</vt:lpstr>
      <vt:lpstr>Pętla do while</vt:lpstr>
      <vt:lpstr>Pętla do while</vt:lpstr>
      <vt:lpstr>Prezentacja programu PowerPoint</vt:lpstr>
      <vt:lpstr>Ćwiczenia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Sebastian Sebastian</dc:creator>
  <cp:lastModifiedBy>Michał Staniszewski</cp:lastModifiedBy>
  <cp:revision>164</cp:revision>
  <dcterms:modified xsi:type="dcterms:W3CDTF">2019-04-17T11:36:05Z</dcterms:modified>
</cp:coreProperties>
</file>